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9"/>
  </p:notesMasterIdLst>
  <p:sldIdLst>
    <p:sldId id="256" r:id="rId2"/>
    <p:sldId id="258" r:id="rId3"/>
    <p:sldId id="259" r:id="rId4"/>
    <p:sldId id="260" r:id="rId5"/>
    <p:sldId id="261" r:id="rId6"/>
    <p:sldId id="262" r:id="rId7"/>
    <p:sldId id="263" r:id="rId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23"/>
    <p:restoredTop sz="81436"/>
  </p:normalViewPr>
  <p:slideViewPr>
    <p:cSldViewPr snapToGrid="0" snapToObjects="1">
      <p:cViewPr varScale="1">
        <p:scale>
          <a:sx n="75" d="100"/>
          <a:sy n="75" d="100"/>
        </p:scale>
        <p:origin x="186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F0B197-DA18-7B4A-A7E8-2B73F07561AB}" type="datetimeFigureOut">
              <a:rPr kumimoji="1" lang="zh-CN" altLang="en-US" smtClean="0"/>
              <a:t>2018/3/16</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49853F-6900-3B46-AE08-0EC726F2078E}" type="slidenum">
              <a:rPr kumimoji="1" lang="zh-CN" altLang="en-US" smtClean="0"/>
              <a:t>‹#›</a:t>
            </a:fld>
            <a:endParaRPr kumimoji="1" lang="zh-CN" altLang="en-US"/>
          </a:p>
        </p:txBody>
      </p:sp>
    </p:spTree>
    <p:extLst>
      <p:ext uri="{BB962C8B-B14F-4D97-AF65-F5344CB8AC3E}">
        <p14:creationId xmlns:p14="http://schemas.microsoft.com/office/powerpoint/2010/main" val="3904389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鼠标轨迹识别当前广泛运用于多种人机验证产品中，不仅便于用户的理解记忆，而且极大增加了暴力破解难度。但攻击者可通过黑产工具产生类人轨迹批量操作以绕过检测，并在对抗过程中不断升级其伪造数据以持续绕过同样升级的检测技术。我们期望用机器学习算法来提高人机验证中各种机器行为的检出率，其中包括对抗过程中出现的新的攻击手段的检测。</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Mouse trajectory recognition is widely used in a variety of human-machine verification products. It not only facilitates the user's understanding of memory, but also greatly increases the difficulty of violent hacking. However, the attacker can generate human-like trajectory through black tools to bypass detection and continuously upgrade its counterfeit. We expect to use machine learning algorithms to improve the detection rate of various machine behaviors in human machine verification, including the detection of new attack methods during confrontation.</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幻灯片编号占位符 3"/>
          <p:cNvSpPr>
            <a:spLocks noGrp="1"/>
          </p:cNvSpPr>
          <p:nvPr>
            <p:ph type="sldNum" sz="quarter" idx="10"/>
          </p:nvPr>
        </p:nvSpPr>
        <p:spPr/>
        <p:txBody>
          <a:bodyPr/>
          <a:lstStyle/>
          <a:p>
            <a:fld id="{0A49853F-6900-3B46-AE08-0EC726F2078E}" type="slidenum">
              <a:rPr kumimoji="1" lang="zh-CN" altLang="en-US" smtClean="0"/>
              <a:t>2</a:t>
            </a:fld>
            <a:endParaRPr kumimoji="1" lang="zh-CN" altLang="en-US"/>
          </a:p>
        </p:txBody>
      </p:sp>
    </p:spTree>
    <p:extLst>
      <p:ext uri="{BB962C8B-B14F-4D97-AF65-F5344CB8AC3E}">
        <p14:creationId xmlns:p14="http://schemas.microsoft.com/office/powerpoint/2010/main" val="72026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Here are some</a:t>
            </a:r>
            <a:r>
              <a:rPr lang="en-US" altLang="zh-CN" baseline="0" dirty="0" smtClean="0"/>
              <a:t> ideas.</a:t>
            </a:r>
            <a:endParaRPr lang="en-US" altLang="zh-CN" dirty="0" smtClean="0"/>
          </a:p>
          <a:p>
            <a:endParaRPr lang="en-US" altLang="zh-CN" dirty="0" smtClean="0"/>
          </a:p>
          <a:p>
            <a:r>
              <a:rPr lang="en-US" altLang="zh-CN" dirty="0" smtClean="0"/>
              <a:t>Firstly</a:t>
            </a:r>
            <a:r>
              <a:rPr lang="en-US" altLang="zh-CN" baseline="0" dirty="0" smtClean="0"/>
              <a:t> the pictures shows how human and machine moves in the screen.</a:t>
            </a:r>
          </a:p>
          <a:p>
            <a:r>
              <a:rPr lang="en-US" altLang="zh-CN" baseline="0" dirty="0" smtClean="0"/>
              <a:t>X and Y is the location  of the mouse when sampling.</a:t>
            </a:r>
            <a:endParaRPr lang="en-US" altLang="zh-CN" dirty="0" smtClean="0"/>
          </a:p>
          <a:p>
            <a:endParaRPr lang="en-US" altLang="zh-CN" dirty="0" smtClean="0"/>
          </a:p>
          <a:p>
            <a:r>
              <a:rPr lang="en-US" altLang="zh-CN" dirty="0" smtClean="0"/>
              <a:t>As you can see,</a:t>
            </a:r>
            <a:r>
              <a:rPr lang="en-US" altLang="zh-CN" baseline="0" dirty="0" smtClean="0"/>
              <a:t> human moves more randomly while machine always try to follow certain pattern.</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0A49853F-6900-3B46-AE08-0EC726F2078E}" type="slidenum">
              <a:rPr kumimoji="1" lang="zh-CN" altLang="en-US" smtClean="0"/>
              <a:t>4</a:t>
            </a:fld>
            <a:endParaRPr kumimoji="1" lang="zh-CN" altLang="en-US"/>
          </a:p>
        </p:txBody>
      </p:sp>
    </p:spTree>
    <p:extLst>
      <p:ext uri="{BB962C8B-B14F-4D97-AF65-F5344CB8AC3E}">
        <p14:creationId xmlns:p14="http://schemas.microsoft.com/office/powerpoint/2010/main" val="3973663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Another phenomenon</a:t>
            </a:r>
            <a:r>
              <a:rPr lang="en-US" altLang="zh-CN" baseline="0" dirty="0" smtClean="0"/>
              <a:t> we observed is that :</a:t>
            </a:r>
          </a:p>
          <a:p>
            <a:r>
              <a:rPr lang="en-US" altLang="zh-CN" baseline="0" dirty="0" smtClean="0"/>
              <a:t>Human also moves more randomly over time while machine sample points is more smooth over time. </a:t>
            </a:r>
            <a:endParaRPr lang="zh-CN" altLang="en-US" dirty="0"/>
          </a:p>
        </p:txBody>
      </p:sp>
      <p:sp>
        <p:nvSpPr>
          <p:cNvPr id="4" name="灯片编号占位符 3"/>
          <p:cNvSpPr>
            <a:spLocks noGrp="1"/>
          </p:cNvSpPr>
          <p:nvPr>
            <p:ph type="sldNum" sz="quarter" idx="10"/>
          </p:nvPr>
        </p:nvSpPr>
        <p:spPr/>
        <p:txBody>
          <a:bodyPr/>
          <a:lstStyle/>
          <a:p>
            <a:fld id="{0A49853F-6900-3B46-AE08-0EC726F2078E}" type="slidenum">
              <a:rPr kumimoji="1" lang="zh-CN" altLang="en-US" smtClean="0"/>
              <a:t>5</a:t>
            </a:fld>
            <a:endParaRPr kumimoji="1" lang="zh-CN" altLang="en-US"/>
          </a:p>
        </p:txBody>
      </p:sp>
    </p:spTree>
    <p:extLst>
      <p:ext uri="{BB962C8B-B14F-4D97-AF65-F5344CB8AC3E}">
        <p14:creationId xmlns:p14="http://schemas.microsoft.com/office/powerpoint/2010/main" val="1705130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Feather</a:t>
            </a:r>
            <a:r>
              <a:rPr lang="en-US" altLang="zh-CN" baseline="0" dirty="0" smtClean="0"/>
              <a:t> engineering is always the most important thing we care about in traditional ML process.</a:t>
            </a:r>
          </a:p>
          <a:p>
            <a:endParaRPr lang="en-US" altLang="zh-CN" baseline="0" dirty="0" smtClean="0"/>
          </a:p>
          <a:p>
            <a:r>
              <a:rPr lang="en-US" altLang="zh-CN" baseline="0" dirty="0" smtClean="0"/>
              <a:t>In summary ,there are feathers like these.</a:t>
            </a:r>
          </a:p>
          <a:p>
            <a:endParaRPr lang="en-US" altLang="zh-CN" baseline="0" dirty="0" smtClean="0"/>
          </a:p>
          <a:p>
            <a:r>
              <a:rPr lang="en-US" altLang="zh-CN" baseline="0" dirty="0" smtClean="0"/>
              <a:t>Also a good opportunity to practice your imagination and skills.</a:t>
            </a:r>
            <a:endParaRPr lang="zh-CN" altLang="en-US" dirty="0"/>
          </a:p>
        </p:txBody>
      </p:sp>
      <p:sp>
        <p:nvSpPr>
          <p:cNvPr id="4" name="灯片编号占位符 3"/>
          <p:cNvSpPr>
            <a:spLocks noGrp="1"/>
          </p:cNvSpPr>
          <p:nvPr>
            <p:ph type="sldNum" sz="quarter" idx="10"/>
          </p:nvPr>
        </p:nvSpPr>
        <p:spPr/>
        <p:txBody>
          <a:bodyPr/>
          <a:lstStyle/>
          <a:p>
            <a:fld id="{0A49853F-6900-3B46-AE08-0EC726F2078E}" type="slidenum">
              <a:rPr kumimoji="1" lang="zh-CN" altLang="en-US" smtClean="0"/>
              <a:t>6</a:t>
            </a:fld>
            <a:endParaRPr kumimoji="1" lang="zh-CN" altLang="en-US"/>
          </a:p>
        </p:txBody>
      </p:sp>
    </p:spTree>
    <p:extLst>
      <p:ext uri="{BB962C8B-B14F-4D97-AF65-F5344CB8AC3E}">
        <p14:creationId xmlns:p14="http://schemas.microsoft.com/office/powerpoint/2010/main" val="1826927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You may use binary</a:t>
            </a:r>
            <a:r>
              <a:rPr lang="en-US" altLang="zh-CN" baseline="0" dirty="0" smtClean="0"/>
              <a:t> classification classifiers to solve the problem.</a:t>
            </a:r>
          </a:p>
          <a:p>
            <a:r>
              <a:rPr lang="en-US" altLang="zh-CN" baseline="0" dirty="0" smtClean="0"/>
              <a:t>And if possible , ensemble learning methods, such as a popular tool </a:t>
            </a:r>
            <a:r>
              <a:rPr lang="en-US" altLang="zh-CN" baseline="0" dirty="0" err="1" smtClean="0"/>
              <a:t>Xgboost</a:t>
            </a:r>
            <a:r>
              <a:rPr lang="en-US" altLang="zh-CN" baseline="0" dirty="0" smtClean="0"/>
              <a:t> is helpful!</a:t>
            </a:r>
          </a:p>
          <a:p>
            <a:r>
              <a:rPr lang="en-US" altLang="zh-CN" baseline="0" dirty="0" smtClean="0"/>
              <a:t>After finishing it, you may find it very easy to participate many competitions like </a:t>
            </a:r>
            <a:r>
              <a:rPr lang="en-US" altLang="zh-CN" baseline="0" dirty="0" err="1" smtClean="0"/>
              <a:t>Tianchi</a:t>
            </a:r>
            <a:r>
              <a:rPr lang="en-US" altLang="zh-CN" baseline="0" dirty="0" smtClean="0"/>
              <a:t> and </a:t>
            </a:r>
            <a:r>
              <a:rPr lang="en-US" altLang="zh-CN" baseline="0" dirty="0" err="1" smtClean="0"/>
              <a:t>Kaggle</a:t>
            </a:r>
            <a:r>
              <a:rPr lang="en-US" altLang="zh-CN" baseline="0" dirty="0" smtClean="0"/>
              <a:t>.</a:t>
            </a:r>
          </a:p>
          <a:p>
            <a:endParaRPr lang="en-US" altLang="zh-CN" baseline="0" dirty="0" smtClean="0"/>
          </a:p>
          <a:p>
            <a:r>
              <a:rPr lang="en-US" altLang="zh-CN" baseline="0" dirty="0" smtClean="0"/>
              <a:t>So do not wait and join us!</a:t>
            </a:r>
            <a:endParaRPr lang="zh-CN" altLang="en-US" dirty="0"/>
          </a:p>
        </p:txBody>
      </p:sp>
      <p:sp>
        <p:nvSpPr>
          <p:cNvPr id="4" name="灯片编号占位符 3"/>
          <p:cNvSpPr>
            <a:spLocks noGrp="1"/>
          </p:cNvSpPr>
          <p:nvPr>
            <p:ph type="sldNum" sz="quarter" idx="10"/>
          </p:nvPr>
        </p:nvSpPr>
        <p:spPr/>
        <p:txBody>
          <a:bodyPr/>
          <a:lstStyle/>
          <a:p>
            <a:fld id="{0A49853F-6900-3B46-AE08-0EC726F2078E}" type="slidenum">
              <a:rPr kumimoji="1" lang="zh-CN" altLang="en-US" smtClean="0"/>
              <a:t>7</a:t>
            </a:fld>
            <a:endParaRPr kumimoji="1" lang="zh-CN" altLang="en-US"/>
          </a:p>
        </p:txBody>
      </p:sp>
    </p:spTree>
    <p:extLst>
      <p:ext uri="{BB962C8B-B14F-4D97-AF65-F5344CB8AC3E}">
        <p14:creationId xmlns:p14="http://schemas.microsoft.com/office/powerpoint/2010/main" val="23443045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1" y="5815086"/>
            <a:ext cx="2458720" cy="650876"/>
          </a:xfrm>
          <a:prstGeom prst="rect">
            <a:avLst/>
          </a:prstGeom>
        </p:spPr>
      </p:pic>
      <p:sp>
        <p:nvSpPr>
          <p:cNvPr id="2" name="标题 1"/>
          <p:cNvSpPr>
            <a:spLocks noGrp="1"/>
          </p:cNvSpPr>
          <p:nvPr>
            <p:ph type="title"/>
          </p:nvPr>
        </p:nvSpPr>
        <p:spPr>
          <a:xfrm>
            <a:off x="628650" y="4070056"/>
            <a:ext cx="78867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p:nvPr>
        </p:nvSpPr>
        <p:spPr>
          <a:xfrm>
            <a:off x="628650" y="5034521"/>
            <a:ext cx="7886700" cy="604299"/>
          </a:xfrm>
        </p:spPr>
        <p:txBody>
          <a:bodyPr anchor="ctr">
            <a:noAutofit/>
          </a:bodyPr>
          <a:lstStyle>
            <a:lvl1pPr algn="ctr">
              <a:defRPr lang="zh-CN" altLang="en-US" sz="2800" b="0">
                <a:solidFill>
                  <a:schemeClr val="bg1"/>
                </a:solidFill>
                <a:latin typeface="+mn-ea"/>
                <a:cs typeface="+mj-cs"/>
              </a:defRPr>
            </a:lvl1pPr>
          </a:lstStyle>
          <a:p>
            <a:pPr lvl="0" algn="ctr">
              <a:lnSpc>
                <a:spcPct val="90000"/>
              </a:lnSpc>
              <a:spcBef>
                <a:spcPct val="0"/>
              </a:spcBef>
              <a:buNone/>
            </a:pPr>
            <a:r>
              <a:rPr lang="zh-CN" altLang="en-US"/>
              <a:t>单击此处编辑母版副标题样式</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132"/>
            <a:ext cx="9144000" cy="3931920"/>
          </a:xfrm>
          <a:prstGeom prst="rect">
            <a:avLst/>
          </a:prstGeom>
        </p:spPr>
      </p:pic>
      <p:cxnSp>
        <p:nvCxnSpPr>
          <p:cNvPr id="9" name="直接连接符 8"/>
          <p:cNvCxnSpPr/>
          <p:nvPr/>
        </p:nvCxnSpPr>
        <p:spPr>
          <a:xfrm>
            <a:off x="0" y="3893788"/>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6288364"/>
      </p:ext>
    </p:extLst>
  </p:cSld>
  <p:clrMapOvr>
    <a:masterClrMapping/>
  </p:clrMapOvr>
  <p:extLst mod="1">
    <p:ext uri="{DCECCB84-F9BA-43D5-87BE-67443E8EF086}">
      <p15:sldGuideLst xmlns:p15="http://schemas.microsoft.com/office/powerpoint/2012/main">
        <p15:guide id="1" orient="horz" pos="2160">
          <p15:clr>
            <a:srgbClr val="FBAE40"/>
          </p15:clr>
        </p15:guide>
        <p15:guide id="2"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两栏-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 name="文本框 5"/>
          <p:cNvSpPr txBox="1"/>
          <p:nvPr/>
        </p:nvSpPr>
        <p:spPr>
          <a:xfrm>
            <a:off x="8250027" y="313202"/>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4"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1" name="灯片编号占位符 8"/>
          <p:cNvSpPr>
            <a:spLocks noGrp="1"/>
          </p:cNvSpPr>
          <p:nvPr>
            <p:ph type="sldNum" sz="quarter" idx="12"/>
          </p:nvPr>
        </p:nvSpPr>
        <p:spPr>
          <a:xfrm>
            <a:off x="8696566" y="313202"/>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085F9547-F9CA-8446-85B8-08C7063BA54F}" type="slidenum">
              <a:rPr kumimoji="1" lang="zh-CN" altLang="en-US" smtClean="0"/>
              <a:t>‹#›</a:t>
            </a:fld>
            <a:endParaRPr kumimoji="1" lang="zh-CN" altLang="en-US"/>
          </a:p>
        </p:txBody>
      </p:sp>
      <p:sp>
        <p:nvSpPr>
          <p:cNvPr id="2" name="标题 1"/>
          <p:cNvSpPr>
            <a:spLocks noGrp="1"/>
          </p:cNvSpPr>
          <p:nvPr>
            <p:ph type="title"/>
          </p:nvPr>
        </p:nvSpPr>
        <p:spPr>
          <a:xfrm>
            <a:off x="262394" y="975600"/>
            <a:ext cx="8566445"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endParaRPr lang="zh-CN" altLang="en-US" dirty="0"/>
          </a:p>
        </p:txBody>
      </p:sp>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7" name="矩形 16"/>
          <p:cNvSpPr/>
          <p:nvPr/>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18"/>
            <a:ext cx="9144000" cy="336803"/>
          </a:xfrm>
          <a:prstGeom prst="rect">
            <a:avLst/>
          </a:prstGeom>
        </p:spPr>
      </p:pic>
    </p:spTree>
    <p:extLst>
      <p:ext uri="{BB962C8B-B14F-4D97-AF65-F5344CB8AC3E}">
        <p14:creationId xmlns:p14="http://schemas.microsoft.com/office/powerpoint/2010/main" val="1385781604"/>
      </p:ext>
    </p:extLst>
  </p:cSld>
  <p:clrMapOvr>
    <a:masterClrMapping/>
  </p:clrMapOvr>
  <p:extLst mod="1">
    <p:ext uri="{DCECCB84-F9BA-43D5-87BE-67443E8EF086}">
      <p15:sldGuideLst xmlns:p15="http://schemas.microsoft.com/office/powerpoint/2012/main">
        <p15:guide id="1" pos="2160">
          <p15:clr>
            <a:srgbClr val="FBAE40"/>
          </p15:clr>
        </p15:guide>
        <p15:guide id="2" pos="389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标题 4"/>
          <p:cNvSpPr>
            <a:spLocks noGrp="1"/>
          </p:cNvSpPr>
          <p:nvPr>
            <p:ph type="title" hasCustomPrompt="1"/>
          </p:nvPr>
        </p:nvSpPr>
        <p:spPr>
          <a:xfrm>
            <a:off x="262394" y="960116"/>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4"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3" name="矩形 12"/>
          <p:cNvSpPr/>
          <p:nvPr/>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9166246"/>
      </p:ext>
    </p:extLst>
  </p:cSld>
  <p:clrMapOvr>
    <a:masterClrMapping/>
  </p:clrMapOvr>
  <p:extLst mod="1">
    <p:ext uri="{DCECCB84-F9BA-43D5-87BE-67443E8EF086}">
      <p15:sldGuideLst xmlns:p15="http://schemas.microsoft.com/office/powerpoint/2012/main">
        <p15:guide id="1" pos="2160">
          <p15:clr>
            <a:srgbClr val="FBAE40"/>
          </p15:clr>
        </p15:guide>
        <p15:guide id="2" pos="28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对比-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 name="文本框 5"/>
          <p:cNvSpPr txBox="1"/>
          <p:nvPr/>
        </p:nvSpPr>
        <p:spPr>
          <a:xfrm>
            <a:off x="8250027" y="313202"/>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6"/>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4"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sp>
        <p:nvSpPr>
          <p:cNvPr id="21" name="灯片编号占位符 8"/>
          <p:cNvSpPr>
            <a:spLocks noGrp="1"/>
          </p:cNvSpPr>
          <p:nvPr>
            <p:ph type="sldNum" sz="quarter" idx="12"/>
          </p:nvPr>
        </p:nvSpPr>
        <p:spPr>
          <a:xfrm>
            <a:off x="8696566" y="313202"/>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085F9547-F9CA-8446-85B8-08C7063BA54F}" type="slidenum">
              <a:rPr kumimoji="1" lang="zh-CN" altLang="en-US" smtClean="0"/>
              <a:t>‹#›</a:t>
            </a:fld>
            <a:endParaRPr kumimoji="1" lang="zh-CN" altLang="en-US"/>
          </a:p>
        </p:txBody>
      </p:sp>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7" name="矩形 16"/>
          <p:cNvSpPr/>
          <p:nvPr/>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367513"/>
      </p:ext>
    </p:extLst>
  </p:cSld>
  <p:clrMapOvr>
    <a:masterClrMapping/>
  </p:clrMapOvr>
  <p:extLst mod="1">
    <p:ext uri="{DCECCB84-F9BA-43D5-87BE-67443E8EF086}">
      <p15:sldGuideLst xmlns:p15="http://schemas.microsoft.com/office/powerpoint/2012/main">
        <p15:guide id="1" pos="2160">
          <p15:clr>
            <a:srgbClr val="FBAE40"/>
          </p15:clr>
        </p15:guide>
        <p15:guide id="2" pos="3895">
          <p15:clr>
            <a:srgbClr val="FBAE40"/>
          </p15:clr>
        </p15:guide>
        <p15:guide id="3" pos="5193">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1" y="5815086"/>
            <a:ext cx="2458720" cy="650876"/>
          </a:xfrm>
          <a:prstGeom prst="rect">
            <a:avLst/>
          </a:prstGeom>
        </p:spPr>
      </p:pic>
      <p:sp>
        <p:nvSpPr>
          <p:cNvPr id="2" name="标题 1"/>
          <p:cNvSpPr>
            <a:spLocks noGrp="1"/>
          </p:cNvSpPr>
          <p:nvPr>
            <p:ph type="title"/>
          </p:nvPr>
        </p:nvSpPr>
        <p:spPr>
          <a:xfrm>
            <a:off x="469124" y="4006448"/>
            <a:ext cx="8325019" cy="1114192"/>
          </a:xfrm>
          <a:prstGeom prst="rect">
            <a:avLst/>
          </a:prstGeom>
        </p:spPr>
        <p:txBody>
          <a:bodyPr anchor="ctr">
            <a:noAutofit/>
          </a:bodyPr>
          <a:lstStyle>
            <a:lvl1pPr algn="l">
              <a:lnSpc>
                <a:spcPct val="100000"/>
              </a:lnSpc>
              <a:defRPr sz="4000" b="1">
                <a:solidFill>
                  <a:schemeClr val="bg1"/>
                </a:solidFill>
                <a:latin typeface="+mn-ea"/>
                <a:ea typeface="+mn-ea"/>
              </a:defRPr>
            </a:lvl1pPr>
          </a:lstStyle>
          <a:p>
            <a:r>
              <a:rPr lang="zh-CN" altLang="en-US"/>
              <a:t>单击此处编辑母版标题样式</a:t>
            </a:r>
            <a:endParaRPr lang="zh-CN" altLang="en-US" dirty="0"/>
          </a:p>
        </p:txBody>
      </p:sp>
      <p:sp>
        <p:nvSpPr>
          <p:cNvPr id="6" name="副标题 2"/>
          <p:cNvSpPr>
            <a:spLocks noGrp="1"/>
          </p:cNvSpPr>
          <p:nvPr>
            <p:ph type="subTitle" idx="1"/>
          </p:nvPr>
        </p:nvSpPr>
        <p:spPr>
          <a:xfrm>
            <a:off x="469125" y="5245248"/>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a:t>单击此处编辑母版副标题样式</a:t>
            </a:r>
            <a:endParaRPr lang="zh-CN" altLang="en-US" dirty="0"/>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132"/>
            <a:ext cx="9144000" cy="3931920"/>
          </a:xfrm>
          <a:prstGeom prst="rect">
            <a:avLst/>
          </a:prstGeom>
        </p:spPr>
      </p:pic>
      <p:cxnSp>
        <p:nvCxnSpPr>
          <p:cNvPr id="9" name="直接连接符 8"/>
          <p:cNvCxnSpPr/>
          <p:nvPr/>
        </p:nvCxnSpPr>
        <p:spPr>
          <a:xfrm>
            <a:off x="0" y="3893788"/>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文本占位符 6"/>
          <p:cNvSpPr>
            <a:spLocks noGrp="1"/>
          </p:cNvSpPr>
          <p:nvPr>
            <p:ph type="body" sz="quarter" idx="10" hasCustomPrompt="1"/>
          </p:nvPr>
        </p:nvSpPr>
        <p:spPr>
          <a:xfrm>
            <a:off x="469125"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132"/>
            <a:ext cx="9144000" cy="3931920"/>
          </a:xfrm>
          <a:prstGeom prst="rect">
            <a:avLst/>
          </a:prstGeom>
        </p:spPr>
      </p:pic>
      <p:cxnSp>
        <p:nvCxnSpPr>
          <p:cNvPr id="11" name="直接连接符 10"/>
          <p:cNvCxnSpPr/>
          <p:nvPr/>
        </p:nvCxnSpPr>
        <p:spPr>
          <a:xfrm>
            <a:off x="0" y="3893788"/>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8390624"/>
      </p:ext>
    </p:extLst>
  </p:cSld>
  <p:clrMapOvr>
    <a:masterClrMapping/>
  </p:clrMapOvr>
  <p:extLst mod="1">
    <p:ext uri="{DCECCB84-F9BA-43D5-87BE-67443E8EF086}">
      <p15:sldGuideLst xmlns:p15="http://schemas.microsoft.com/office/powerpoint/2012/main">
        <p15:guide id="1" orient="horz" pos="2160">
          <p15:clr>
            <a:srgbClr val="FBAE40"/>
          </p15:clr>
        </p15:guide>
        <p15:guide id="2" pos="221">
          <p15:clr>
            <a:srgbClr val="FBAE40"/>
          </p15:clr>
        </p15:guide>
        <p15:guide id="3" pos="29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212546"/>
            <a:ext cx="9144000" cy="279654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9991" y="4211593"/>
            <a:ext cx="3021843" cy="799946"/>
          </a:xfrm>
          <a:prstGeom prst="rect">
            <a:avLst/>
          </a:prstGeom>
        </p:spPr>
      </p:pic>
      <p:sp>
        <p:nvSpPr>
          <p:cNvPr id="3" name="标题 2"/>
          <p:cNvSpPr>
            <a:spLocks noGrp="1"/>
          </p:cNvSpPr>
          <p:nvPr>
            <p:ph type="title"/>
          </p:nvPr>
        </p:nvSpPr>
        <p:spPr>
          <a:xfrm>
            <a:off x="628650" y="1552217"/>
            <a:ext cx="7886700" cy="1325563"/>
          </a:xfrm>
          <a:prstGeom prst="rect">
            <a:avLst/>
          </a:prstGeom>
        </p:spPr>
        <p:txBody>
          <a:bodyPr anchor="ctr"/>
          <a:lstStyle>
            <a:lvl1pPr algn="ctr">
              <a:defRPr b="1">
                <a:solidFill>
                  <a:schemeClr val="bg1"/>
                </a:solidFill>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2884578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内页">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sp>
        <p:nvSpPr>
          <p:cNvPr id="3" name="内容占位符 2"/>
          <p:cNvSpPr>
            <a:spLocks noGrp="1"/>
          </p:cNvSpPr>
          <p:nvPr>
            <p:ph sz="quarter" idx="10"/>
          </p:nvPr>
        </p:nvSpPr>
        <p:spPr>
          <a:xfrm>
            <a:off x="494026"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9"/>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1" name="矩形 10"/>
          <p:cNvSpPr/>
          <p:nvPr/>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18"/>
            <a:ext cx="9144000" cy="336803"/>
          </a:xfrm>
          <a:prstGeom prst="rect">
            <a:avLst/>
          </a:prstGeom>
        </p:spPr>
      </p:pic>
    </p:spTree>
    <p:extLst>
      <p:ext uri="{BB962C8B-B14F-4D97-AF65-F5344CB8AC3E}">
        <p14:creationId xmlns:p14="http://schemas.microsoft.com/office/powerpoint/2010/main" val="1012025692"/>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sp>
        <p:nvSpPr>
          <p:cNvPr id="3" name="内容占位符 2"/>
          <p:cNvSpPr>
            <a:spLocks noGrp="1"/>
          </p:cNvSpPr>
          <p:nvPr>
            <p:ph sz="quarter" idx="10"/>
          </p:nvPr>
        </p:nvSpPr>
        <p:spPr>
          <a:xfrm>
            <a:off x="494026"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6" y="975602"/>
            <a:ext cx="8372163" cy="574183"/>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9" name="文本框 8"/>
          <p:cNvSpPr txBox="1"/>
          <p:nvPr/>
        </p:nvSpPr>
        <p:spPr>
          <a:xfrm>
            <a:off x="8250027"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0" name="灯片编号占位符 5"/>
          <p:cNvSpPr txBox="1">
            <a:spLocks/>
          </p:cNvSpPr>
          <p:nvPr/>
        </p:nvSpPr>
        <p:spPr>
          <a:xfrm>
            <a:off x="8697601"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z="1200" smtClean="0"/>
              <a:pPr lvl="0"/>
              <a:t>‹#›</a:t>
            </a:fld>
            <a:endParaRPr lang="zh-CN" altLang="en-US" sz="1200" dirty="0"/>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3" name="矩形 12"/>
          <p:cNvSpPr/>
          <p:nvPr/>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18"/>
            <a:ext cx="9144000" cy="336803"/>
          </a:xfrm>
          <a:prstGeom prst="rect">
            <a:avLst/>
          </a:prstGeom>
        </p:spPr>
      </p:pic>
      <p:sp>
        <p:nvSpPr>
          <p:cNvPr id="16" name="文本框 15"/>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7" name="灯片编号占位符 5"/>
          <p:cNvSpPr txBox="1">
            <a:spLocks/>
          </p:cNvSpPr>
          <p:nvPr/>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pPr lvl="0"/>
              <a:t>‹#›</a:t>
            </a:fld>
            <a:endParaRPr lang="zh-CN" altLang="en-US" dirty="0"/>
          </a:p>
        </p:txBody>
      </p:sp>
    </p:spTree>
    <p:extLst>
      <p:ext uri="{BB962C8B-B14F-4D97-AF65-F5344CB8AC3E}">
        <p14:creationId xmlns:p14="http://schemas.microsoft.com/office/powerpoint/2010/main" val="2800503259"/>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sp>
        <p:nvSpPr>
          <p:cNvPr id="7" name="矩形 6"/>
          <p:cNvSpPr/>
          <p:nvPr/>
        </p:nvSpPr>
        <p:spPr>
          <a:xfrm>
            <a:off x="0" y="5821680"/>
            <a:ext cx="9144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4" y="6100773"/>
            <a:ext cx="1958547" cy="518469"/>
          </a:xfrm>
          <a:prstGeom prst="rect">
            <a:avLst/>
          </a:prstGeom>
        </p:spPr>
      </p:pic>
      <p:sp>
        <p:nvSpPr>
          <p:cNvPr id="2" name="标题 1"/>
          <p:cNvSpPr>
            <a:spLocks noGrp="1"/>
          </p:cNvSpPr>
          <p:nvPr>
            <p:ph type="title"/>
          </p:nvPr>
        </p:nvSpPr>
        <p:spPr>
          <a:xfrm>
            <a:off x="323851" y="235137"/>
            <a:ext cx="6474515" cy="337358"/>
          </a:xfrm>
          <a:prstGeom prst="rect">
            <a:avLst/>
          </a:prstGeom>
        </p:spPr>
        <p:txBody>
          <a:bodyPr anchor="ctr"/>
          <a:lstStyle>
            <a:lvl1pPr>
              <a:defRPr sz="2000">
                <a:solidFill>
                  <a:schemeClr val="accent1"/>
                </a:solidFill>
                <a:effectLst>
                  <a:glow rad="25400">
                    <a:srgbClr val="BFE2F3"/>
                  </a:glow>
                </a:effectLst>
              </a:defRPr>
            </a:lvl1pPr>
          </a:lstStyle>
          <a:p>
            <a:r>
              <a:rPr lang="zh-CN" altLang="en-US"/>
              <a:t>单击此处编辑母版标题样式</a:t>
            </a:r>
            <a:endParaRPr lang="zh-CN" altLang="en-US" dirty="0"/>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80411"/>
            <a:ext cx="9144000" cy="5181600"/>
          </a:xfrm>
          <a:prstGeom prst="rect">
            <a:avLst/>
          </a:prstGeom>
        </p:spPr>
      </p:pic>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sp>
        <p:nvSpPr>
          <p:cNvPr id="10" name="矩形 9"/>
          <p:cNvSpPr/>
          <p:nvPr/>
        </p:nvSpPr>
        <p:spPr>
          <a:xfrm>
            <a:off x="0" y="5821680"/>
            <a:ext cx="9144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80411"/>
            <a:ext cx="9144000" cy="5181600"/>
          </a:xfrm>
          <a:prstGeom prst="rect">
            <a:avLst/>
          </a:prstGeom>
        </p:spPr>
      </p:pic>
    </p:spTree>
    <p:extLst>
      <p:ext uri="{BB962C8B-B14F-4D97-AF65-F5344CB8AC3E}">
        <p14:creationId xmlns:p14="http://schemas.microsoft.com/office/powerpoint/2010/main" val="2641472133"/>
      </p:ext>
    </p:extLst>
  </p:cSld>
  <p:clrMapOvr>
    <a:masterClrMapping/>
  </p:clrMapOvr>
  <p:extLst mod="1">
    <p:ext uri="{DCECCB84-F9BA-43D5-87BE-67443E8EF086}">
      <p15:sldGuideLst xmlns:p15="http://schemas.microsoft.com/office/powerpoint/2012/main">
        <p15:guide id="1" pos="4167">
          <p15:clr>
            <a:srgbClr val="FBAE40"/>
          </p15:clr>
        </p15:guide>
        <p15:guide id="2" pos="153">
          <p15:clr>
            <a:srgbClr val="FBAE40"/>
          </p15:clr>
        </p15:guide>
        <p15:guide id="3" pos="5556">
          <p15:clr>
            <a:srgbClr val="FBAE40"/>
          </p15:clr>
        </p15:guide>
        <p15:guide id="4" pos="20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纯标题">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标题 4"/>
          <p:cNvSpPr>
            <a:spLocks noGrp="1"/>
          </p:cNvSpPr>
          <p:nvPr>
            <p:ph type="title"/>
          </p:nvPr>
        </p:nvSpPr>
        <p:spPr>
          <a:xfrm>
            <a:off x="494026" y="975602"/>
            <a:ext cx="8372163" cy="574183"/>
          </a:xfrm>
          <a:prstGeom prst="rect">
            <a:avLst/>
          </a:prstGeom>
        </p:spPr>
        <p:txBody>
          <a:bodyPr/>
          <a:lstStyle>
            <a:lvl1pPr>
              <a:defRPr sz="3200" b="1">
                <a:solidFill>
                  <a:schemeClr val="accent1"/>
                </a:solidFill>
              </a:defRPr>
            </a:lvl1pPr>
          </a:lstStyle>
          <a:p>
            <a:r>
              <a:rPr lang="zh-CN" altLang="en-US"/>
              <a:t>单击此处编辑母版标题样式</a:t>
            </a: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0" name="矩形 9"/>
          <p:cNvSpPr/>
          <p:nvPr/>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18"/>
            <a:ext cx="9144000" cy="336803"/>
          </a:xfrm>
          <a:prstGeom prst="rect">
            <a:avLst/>
          </a:prstGeom>
        </p:spPr>
      </p:pic>
    </p:spTree>
    <p:extLst>
      <p:ext uri="{BB962C8B-B14F-4D97-AF65-F5344CB8AC3E}">
        <p14:creationId xmlns:p14="http://schemas.microsoft.com/office/powerpoint/2010/main" val="2210953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纯标题-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标题 4"/>
          <p:cNvSpPr>
            <a:spLocks noGrp="1"/>
          </p:cNvSpPr>
          <p:nvPr>
            <p:ph type="title"/>
          </p:nvPr>
        </p:nvSpPr>
        <p:spPr>
          <a:xfrm>
            <a:off x="494026" y="975602"/>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10" name="文本框 9"/>
          <p:cNvSpPr txBox="1"/>
          <p:nvPr/>
        </p:nvSpPr>
        <p:spPr>
          <a:xfrm>
            <a:off x="8250027"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a:spLocks/>
          </p:cNvSpPr>
          <p:nvPr/>
        </p:nvSpPr>
        <p:spPr>
          <a:xfrm>
            <a:off x="8696566"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z="1200" smtClean="0"/>
              <a:pPr lvl="0"/>
              <a:t>‹#›</a:t>
            </a:fld>
            <a:endParaRPr lang="zh-CN" altLang="en-US" sz="1200" dirty="0"/>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4" name="矩形 13"/>
          <p:cNvSpPr/>
          <p:nvPr/>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7" name="灯片编号占位符 5"/>
          <p:cNvSpPr txBox="1">
            <a:spLocks/>
          </p:cNvSpPr>
          <p:nvPr/>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pPr lvl="0"/>
              <a:t>‹#›</a:t>
            </a:fld>
            <a:endParaRPr lang="zh-CN" altLang="en-US" dirty="0"/>
          </a:p>
        </p:txBody>
      </p:sp>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18"/>
            <a:ext cx="9144000" cy="336803"/>
          </a:xfrm>
          <a:prstGeom prst="rect">
            <a:avLst/>
          </a:prstGeom>
        </p:spPr>
      </p:pic>
    </p:spTree>
    <p:extLst>
      <p:ext uri="{BB962C8B-B14F-4D97-AF65-F5344CB8AC3E}">
        <p14:creationId xmlns:p14="http://schemas.microsoft.com/office/powerpoint/2010/main" val="1902057951"/>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7" name="矩形 6"/>
          <p:cNvSpPr/>
          <p:nvPr/>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48043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文本框 4"/>
          <p:cNvSpPr txBox="1"/>
          <p:nvPr/>
        </p:nvSpPr>
        <p:spPr>
          <a:xfrm>
            <a:off x="8250027"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1" y="313202"/>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085F9547-F9CA-8446-85B8-08C7063BA54F}" type="slidenum">
              <a:rPr kumimoji="1" lang="zh-CN" altLang="en-US" smtClean="0"/>
              <a:t>‹#›</a:t>
            </a:fld>
            <a:endParaRPr kumimoji="1" lang="zh-CN" altLang="en-US"/>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1" name="矩形 10"/>
          <p:cNvSpPr/>
          <p:nvPr/>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4693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两栏">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4"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 name="标题 1"/>
          <p:cNvSpPr>
            <a:spLocks noGrp="1"/>
          </p:cNvSpPr>
          <p:nvPr>
            <p:ph type="title"/>
          </p:nvPr>
        </p:nvSpPr>
        <p:spPr>
          <a:xfrm>
            <a:off x="262394" y="975600"/>
            <a:ext cx="8556169"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p>
        </p:txBody>
      </p:sp>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1" name="矩形 10"/>
          <p:cNvSpPr/>
          <p:nvPr/>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18"/>
            <a:ext cx="9144000" cy="336803"/>
          </a:xfrm>
          <a:prstGeom prst="rect">
            <a:avLst/>
          </a:prstGeom>
        </p:spPr>
      </p:pic>
    </p:spTree>
    <p:extLst>
      <p:ext uri="{BB962C8B-B14F-4D97-AF65-F5344CB8AC3E}">
        <p14:creationId xmlns:p14="http://schemas.microsoft.com/office/powerpoint/2010/main" val="2465207454"/>
      </p:ext>
    </p:extLst>
  </p:cSld>
  <p:clrMapOvr>
    <a:masterClrMapping/>
  </p:clrMapOvr>
  <p:extLst mod="1">
    <p:ext uri="{DCECCB84-F9BA-43D5-87BE-67443E8EF086}">
      <p15:sldGuideLst xmlns:p15="http://schemas.microsoft.com/office/powerpoint/2012/main">
        <p15:guide id="1"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sp>
        <p:nvSpPr>
          <p:cNvPr id="5" name="标题 1"/>
          <p:cNvSpPr txBox="1">
            <a:spLocks/>
          </p:cNvSpPr>
          <p:nvPr/>
        </p:nvSpPr>
        <p:spPr>
          <a:xfrm>
            <a:off x="323851" y="235137"/>
            <a:ext cx="6474515" cy="337358"/>
          </a:xfrm>
          <a:prstGeom prst="rect">
            <a:avLst/>
          </a:prstGeom>
        </p:spPr>
        <p:txBody>
          <a:bodyPr anchor="ctr"/>
          <a:lstStyle>
            <a:lvl1pPr algn="l" defTabSz="914400" rtl="0" eaLnBrk="1" latinLnBrk="0" hangingPunct="1">
              <a:lnSpc>
                <a:spcPct val="90000"/>
              </a:lnSpc>
              <a:spcBef>
                <a:spcPct val="0"/>
              </a:spcBef>
              <a:buNone/>
              <a:defRPr sz="2000" kern="1200">
                <a:solidFill>
                  <a:schemeClr val="tx2"/>
                </a:solidFill>
                <a:effectLst>
                  <a:glow rad="25400">
                    <a:srgbClr val="BFE2F3"/>
                  </a:glow>
                </a:effectLst>
                <a:latin typeface="+mj-lt"/>
                <a:ea typeface="+mj-ea"/>
                <a:cs typeface="+mj-cs"/>
              </a:defRPr>
            </a:lvl1pPr>
          </a:lstStyle>
          <a:p>
            <a:r>
              <a:rPr lang="zh-CN" altLang="en-US" sz="2000" dirty="0">
                <a:solidFill>
                  <a:schemeClr val="accent1"/>
                </a:solidFill>
              </a:rPr>
              <a:t>单击此处编辑母版标题样式</a:t>
            </a:r>
          </a:p>
        </p:txBody>
      </p:sp>
      <p:sp>
        <p:nvSpPr>
          <p:cNvPr id="6" name="文本占位符 5"/>
          <p:cNvSpPr>
            <a:spLocks noGrp="1"/>
          </p:cNvSpPr>
          <p:nvPr>
            <p:ph type="body" idx="1"/>
          </p:nvPr>
        </p:nvSpPr>
        <p:spPr>
          <a:xfrm>
            <a:off x="413469" y="807632"/>
            <a:ext cx="8340421" cy="5865560"/>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矩形 6"/>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sp>
        <p:nvSpPr>
          <p:cNvPr id="9" name="标题 1"/>
          <p:cNvSpPr txBox="1">
            <a:spLocks/>
          </p:cNvSpPr>
          <p:nvPr/>
        </p:nvSpPr>
        <p:spPr>
          <a:xfrm>
            <a:off x="323850" y="235137"/>
            <a:ext cx="6474515" cy="337358"/>
          </a:xfrm>
          <a:prstGeom prst="rect">
            <a:avLst/>
          </a:prstGeom>
        </p:spPr>
        <p:txBody>
          <a:bodyPr anchor="ctr"/>
          <a:lstStyle>
            <a:lvl1pPr algn="l" defTabSz="914400" rtl="0" eaLnBrk="1" latinLnBrk="0" hangingPunct="1">
              <a:lnSpc>
                <a:spcPct val="90000"/>
              </a:lnSpc>
              <a:spcBef>
                <a:spcPct val="0"/>
              </a:spcBef>
              <a:buNone/>
              <a:defRPr sz="2000" kern="1200">
                <a:solidFill>
                  <a:schemeClr val="tx2"/>
                </a:solidFill>
                <a:effectLst>
                  <a:glow rad="25400">
                    <a:srgbClr val="BFE2F3"/>
                  </a:glow>
                </a:effectLst>
                <a:latin typeface="+mj-lt"/>
                <a:ea typeface="+mj-ea"/>
                <a:cs typeface="+mj-cs"/>
              </a:defRPr>
            </a:lvl1pPr>
          </a:lstStyle>
          <a:p>
            <a:r>
              <a:rPr lang="zh-CN" altLang="en-US" dirty="0">
                <a:solidFill>
                  <a:schemeClr val="accent1"/>
                </a:solidFill>
              </a:rPr>
              <a:t>单击此处编辑母版标题样式</a:t>
            </a:r>
          </a:p>
        </p:txBody>
      </p:sp>
      <p:sp>
        <p:nvSpPr>
          <p:cNvPr id="10" name="矩形 9"/>
          <p:cNvSpPr/>
          <p:nvPr/>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134075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xml"/><Relationship Id="rId1" Type="http://schemas.openxmlformats.org/officeDocument/2006/relationships/slideLayout" Target="../slideLayouts/slideLayout9.xml"/><Relationship Id="rId5" Type="http://schemas.openxmlformats.org/officeDocument/2006/relationships/image" Target="../media/image11.tiff"/><Relationship Id="rId4" Type="http://schemas.openxmlformats.org/officeDocument/2006/relationships/image" Target="../media/image10.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6E6956C-5D52-3D42-BCB3-3EFC268B285F}"/>
              </a:ext>
            </a:extLst>
          </p:cNvPr>
          <p:cNvSpPr>
            <a:spLocks noGrp="1"/>
          </p:cNvSpPr>
          <p:nvPr>
            <p:ph type="title"/>
          </p:nvPr>
        </p:nvSpPr>
        <p:spPr/>
        <p:txBody>
          <a:bodyPr/>
          <a:lstStyle/>
          <a:p>
            <a:r>
              <a:rPr kumimoji="1" lang="en" altLang="zh-CN" sz="4000" dirty="0"/>
              <a:t>CAPTCHA based on mouse trails</a:t>
            </a:r>
            <a:endParaRPr kumimoji="1" lang="zh-CN" altLang="en-US" sz="4000" dirty="0"/>
          </a:p>
        </p:txBody>
      </p:sp>
      <p:sp>
        <p:nvSpPr>
          <p:cNvPr id="3" name="副标题 2">
            <a:extLst>
              <a:ext uri="{FF2B5EF4-FFF2-40B4-BE49-F238E27FC236}">
                <a16:creationId xmlns:a16="http://schemas.microsoft.com/office/drawing/2014/main" xmlns="" id="{33B046A2-86E0-1C40-ABCF-0CC212EC3AD4}"/>
              </a:ext>
            </a:extLst>
          </p:cNvPr>
          <p:cNvSpPr>
            <a:spLocks noGrp="1"/>
          </p:cNvSpPr>
          <p:nvPr>
            <p:ph type="subTitle" idx="1"/>
          </p:nvPr>
        </p:nvSpPr>
        <p:spPr/>
        <p:txBody>
          <a:bodyPr/>
          <a:lstStyle/>
          <a:p>
            <a:endParaRPr kumimoji="1" lang="zh-CN" altLang="en-US" dirty="0"/>
          </a:p>
        </p:txBody>
      </p:sp>
    </p:spTree>
    <p:extLst>
      <p:ext uri="{BB962C8B-B14F-4D97-AF65-F5344CB8AC3E}">
        <p14:creationId xmlns:p14="http://schemas.microsoft.com/office/powerpoint/2010/main" val="1815511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C0882410-91D2-7C43-895F-846D1B3C909B}"/>
              </a:ext>
            </a:extLst>
          </p:cNvPr>
          <p:cNvSpPr>
            <a:spLocks noGrp="1"/>
          </p:cNvSpPr>
          <p:nvPr>
            <p:ph sz="quarter" idx="10"/>
          </p:nvPr>
        </p:nvSpPr>
        <p:spPr>
          <a:xfrm>
            <a:off x="262393" y="1717675"/>
            <a:ext cx="8556169" cy="4826248"/>
          </a:xfrm>
        </p:spPr>
        <p:txBody>
          <a:bodyPr/>
          <a:lstStyle/>
          <a:p>
            <a:r>
              <a:rPr lang="en" altLang="zh-CN" dirty="0"/>
              <a:t>Completely Automated Public Turing Test to Tell Computers and Humans Apart</a:t>
            </a:r>
          </a:p>
          <a:p>
            <a:r>
              <a:rPr lang="en-US" altLang="zh-Hans" dirty="0"/>
              <a:t>CAPTCHA</a:t>
            </a:r>
            <a:r>
              <a:rPr lang="zh-Hans" altLang="en-US" dirty="0"/>
              <a:t> </a:t>
            </a:r>
            <a:r>
              <a:rPr lang="en-US" altLang="zh-Hans" dirty="0"/>
              <a:t>based on mouse trails</a:t>
            </a:r>
            <a:endParaRPr lang="en" altLang="zh-CN" dirty="0"/>
          </a:p>
          <a:p>
            <a:endParaRPr kumimoji="1" lang="zh-CN" altLang="en-US" dirty="0"/>
          </a:p>
          <a:p>
            <a:endParaRPr kumimoji="1" lang="zh-CN" altLang="en-US" dirty="0"/>
          </a:p>
        </p:txBody>
      </p:sp>
      <p:sp>
        <p:nvSpPr>
          <p:cNvPr id="4" name="标题 3">
            <a:extLst>
              <a:ext uri="{FF2B5EF4-FFF2-40B4-BE49-F238E27FC236}">
                <a16:creationId xmlns:a16="http://schemas.microsoft.com/office/drawing/2014/main" xmlns="" id="{FFF1E2EE-9F80-2147-B794-1812EADFAA0E}"/>
              </a:ext>
            </a:extLst>
          </p:cNvPr>
          <p:cNvSpPr>
            <a:spLocks noGrp="1"/>
          </p:cNvSpPr>
          <p:nvPr>
            <p:ph type="title"/>
          </p:nvPr>
        </p:nvSpPr>
        <p:spPr/>
        <p:txBody>
          <a:bodyPr/>
          <a:lstStyle/>
          <a:p>
            <a:r>
              <a:rPr kumimoji="1" lang="en-US" altLang="zh-CN" dirty="0"/>
              <a:t>Background--CAPTCHA</a:t>
            </a:r>
            <a:endParaRPr kumimoji="1" lang="zh-CN" altLang="en-US" dirty="0"/>
          </a:p>
        </p:txBody>
      </p:sp>
      <p:pic>
        <p:nvPicPr>
          <p:cNvPr id="5" name="图片 4">
            <a:extLst>
              <a:ext uri="{FF2B5EF4-FFF2-40B4-BE49-F238E27FC236}">
                <a16:creationId xmlns:a16="http://schemas.microsoft.com/office/drawing/2014/main" xmlns="" id="{E933E483-BAEC-CE49-AE85-E118903A7365}"/>
              </a:ext>
            </a:extLst>
          </p:cNvPr>
          <p:cNvPicPr>
            <a:picLocks noChangeAspect="1"/>
          </p:cNvPicPr>
          <p:nvPr/>
        </p:nvPicPr>
        <p:blipFill>
          <a:blip r:embed="rId3"/>
          <a:stretch>
            <a:fillRect/>
          </a:stretch>
        </p:blipFill>
        <p:spPr>
          <a:xfrm>
            <a:off x="535594" y="3255510"/>
            <a:ext cx="3911600" cy="1041400"/>
          </a:xfrm>
          <a:prstGeom prst="rect">
            <a:avLst/>
          </a:prstGeom>
        </p:spPr>
      </p:pic>
      <p:pic>
        <p:nvPicPr>
          <p:cNvPr id="6" name="图片 5">
            <a:extLst>
              <a:ext uri="{FF2B5EF4-FFF2-40B4-BE49-F238E27FC236}">
                <a16:creationId xmlns:a16="http://schemas.microsoft.com/office/drawing/2014/main" xmlns="" id="{0976F891-D3B7-614A-B7EE-626EF2835558}"/>
              </a:ext>
            </a:extLst>
          </p:cNvPr>
          <p:cNvPicPr>
            <a:picLocks noChangeAspect="1"/>
          </p:cNvPicPr>
          <p:nvPr/>
        </p:nvPicPr>
        <p:blipFill>
          <a:blip r:embed="rId4"/>
          <a:stretch>
            <a:fillRect/>
          </a:stretch>
        </p:blipFill>
        <p:spPr>
          <a:xfrm>
            <a:off x="4804476" y="3255510"/>
            <a:ext cx="3913171" cy="2171810"/>
          </a:xfrm>
          <a:prstGeom prst="rect">
            <a:avLst/>
          </a:prstGeom>
        </p:spPr>
      </p:pic>
      <p:pic>
        <p:nvPicPr>
          <p:cNvPr id="8" name="图片 7">
            <a:extLst>
              <a:ext uri="{FF2B5EF4-FFF2-40B4-BE49-F238E27FC236}">
                <a16:creationId xmlns:a16="http://schemas.microsoft.com/office/drawing/2014/main" xmlns="" id="{11D24F9E-2AED-4F4C-9246-A54BE1FE5F73}"/>
              </a:ext>
            </a:extLst>
          </p:cNvPr>
          <p:cNvPicPr>
            <a:picLocks noChangeAspect="1"/>
          </p:cNvPicPr>
          <p:nvPr/>
        </p:nvPicPr>
        <p:blipFill>
          <a:blip r:embed="rId5"/>
          <a:stretch>
            <a:fillRect/>
          </a:stretch>
        </p:blipFill>
        <p:spPr>
          <a:xfrm>
            <a:off x="598654" y="4645572"/>
            <a:ext cx="3776070" cy="1313794"/>
          </a:xfrm>
          <a:prstGeom prst="rect">
            <a:avLst/>
          </a:prstGeom>
          <a:ln>
            <a:solidFill>
              <a:schemeClr val="tx1"/>
            </a:solidFill>
          </a:ln>
        </p:spPr>
      </p:pic>
    </p:spTree>
    <p:extLst>
      <p:ext uri="{BB962C8B-B14F-4D97-AF65-F5344CB8AC3E}">
        <p14:creationId xmlns:p14="http://schemas.microsoft.com/office/powerpoint/2010/main" val="3330155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25E2A530-8F18-7A46-A4B7-B5A9D92059AA}"/>
              </a:ext>
            </a:extLst>
          </p:cNvPr>
          <p:cNvSpPr>
            <a:spLocks noGrp="1"/>
          </p:cNvSpPr>
          <p:nvPr>
            <p:ph sz="quarter" idx="10"/>
          </p:nvPr>
        </p:nvSpPr>
        <p:spPr>
          <a:xfrm>
            <a:off x="262393" y="1717675"/>
            <a:ext cx="4099541" cy="4826248"/>
          </a:xfrm>
        </p:spPr>
        <p:txBody>
          <a:bodyPr/>
          <a:lstStyle/>
          <a:p>
            <a:pPr algn="just"/>
            <a:r>
              <a:rPr kumimoji="1" lang="en" altLang="zh-CN" dirty="0"/>
              <a:t>The data comes from the mouse trajectory collected by a </a:t>
            </a:r>
            <a:r>
              <a:rPr kumimoji="1" lang="en-US" altLang="zh-CN" dirty="0"/>
              <a:t>CAPTCHA</a:t>
            </a:r>
            <a:r>
              <a:rPr kumimoji="1" lang="en" altLang="zh-CN" dirty="0"/>
              <a:t> product and is desensitized.</a:t>
            </a:r>
          </a:p>
          <a:p>
            <a:pPr algn="just"/>
            <a:endParaRPr kumimoji="1" lang="en" altLang="zh-CN" dirty="0"/>
          </a:p>
          <a:p>
            <a:pPr algn="just"/>
            <a:r>
              <a:rPr kumimoji="1" lang="en-US" altLang="zh-Hans" dirty="0"/>
              <a:t>There are </a:t>
            </a:r>
            <a:r>
              <a:rPr kumimoji="1" lang="en-US" altLang="zh-Hans" dirty="0" smtClean="0"/>
              <a:t>100,000 data </a:t>
            </a:r>
            <a:r>
              <a:rPr kumimoji="1" lang="en-US" altLang="zh-CN" dirty="0" smtClean="0"/>
              <a:t>for training and testing</a:t>
            </a:r>
            <a:r>
              <a:rPr kumimoji="1" lang="en-US" altLang="zh-Hans" dirty="0" smtClean="0"/>
              <a:t>.</a:t>
            </a:r>
            <a:endParaRPr kumimoji="1" lang="zh-CN" altLang="en-US" dirty="0"/>
          </a:p>
        </p:txBody>
      </p:sp>
      <p:graphicFrame>
        <p:nvGraphicFramePr>
          <p:cNvPr id="5" name="内容占位符 4">
            <a:extLst>
              <a:ext uri="{FF2B5EF4-FFF2-40B4-BE49-F238E27FC236}">
                <a16:creationId xmlns:a16="http://schemas.microsoft.com/office/drawing/2014/main" xmlns="" id="{47CFF0D2-8640-F844-8F0C-69F596C8CF6B}"/>
              </a:ext>
            </a:extLst>
          </p:cNvPr>
          <p:cNvGraphicFramePr>
            <a:graphicFrameLocks noGrp="1"/>
          </p:cNvGraphicFramePr>
          <p:nvPr>
            <p:ph sz="quarter" idx="11"/>
            <p:extLst>
              <p:ext uri="{D42A27DB-BD31-4B8C-83A1-F6EECF244321}">
                <p14:modId xmlns:p14="http://schemas.microsoft.com/office/powerpoint/2010/main" val="2272902671"/>
              </p:ext>
            </p:extLst>
          </p:nvPr>
        </p:nvGraphicFramePr>
        <p:xfrm>
          <a:off x="4786313" y="1717675"/>
          <a:ext cx="4032249" cy="2990250"/>
        </p:xfrm>
        <a:graphic>
          <a:graphicData uri="http://schemas.openxmlformats.org/drawingml/2006/table">
            <a:tbl>
              <a:tblPr firstRow="1" bandRow="1">
                <a:tableStyleId>{5C22544A-7EE6-4342-B048-85BDC9FD1C3A}</a:tableStyleId>
              </a:tblPr>
              <a:tblGrid>
                <a:gridCol w="798941">
                  <a:extLst>
                    <a:ext uri="{9D8B030D-6E8A-4147-A177-3AD203B41FA5}">
                      <a16:colId xmlns:a16="http://schemas.microsoft.com/office/drawing/2014/main" xmlns="" val="2163695614"/>
                    </a:ext>
                  </a:extLst>
                </a:gridCol>
                <a:gridCol w="840260">
                  <a:extLst>
                    <a:ext uri="{9D8B030D-6E8A-4147-A177-3AD203B41FA5}">
                      <a16:colId xmlns:a16="http://schemas.microsoft.com/office/drawing/2014/main" xmlns="" val="897254793"/>
                    </a:ext>
                  </a:extLst>
                </a:gridCol>
                <a:gridCol w="2393048">
                  <a:extLst>
                    <a:ext uri="{9D8B030D-6E8A-4147-A177-3AD203B41FA5}">
                      <a16:colId xmlns:a16="http://schemas.microsoft.com/office/drawing/2014/main" xmlns="" val="2818621363"/>
                    </a:ext>
                  </a:extLst>
                </a:gridCol>
              </a:tblGrid>
              <a:tr h="598050">
                <a:tc>
                  <a:txBody>
                    <a:bodyPr/>
                    <a:lstStyle/>
                    <a:p>
                      <a:pPr algn="ctr"/>
                      <a:r>
                        <a:rPr lang="en-US" altLang="zh-Hans" dirty="0"/>
                        <a:t>Fields</a:t>
                      </a:r>
                      <a:endParaRPr lang="zh-CN" altLang="en-US" dirty="0"/>
                    </a:p>
                  </a:txBody>
                  <a:tcPr anchor="ctr"/>
                </a:tc>
                <a:tc>
                  <a:txBody>
                    <a:bodyPr/>
                    <a:lstStyle/>
                    <a:p>
                      <a:pPr algn="ctr"/>
                      <a:r>
                        <a:rPr lang="en-US" altLang="zh-Hans" dirty="0"/>
                        <a:t>Type</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Hans" dirty="0"/>
                        <a:t>D</a:t>
                      </a:r>
                      <a:r>
                        <a:rPr lang="en" altLang="zh-CN" dirty="0" err="1"/>
                        <a:t>escription</a:t>
                      </a:r>
                      <a:endParaRPr lang="zh-CN" altLang="en-US" dirty="0"/>
                    </a:p>
                  </a:txBody>
                  <a:tcPr anchor="ctr"/>
                </a:tc>
                <a:extLst>
                  <a:ext uri="{0D108BD9-81ED-4DB2-BD59-A6C34878D82A}">
                    <a16:rowId xmlns:a16="http://schemas.microsoft.com/office/drawing/2014/main" xmlns="" val="3858046873"/>
                  </a:ext>
                </a:extLst>
              </a:tr>
              <a:tr h="598050">
                <a:tc>
                  <a:txBody>
                    <a:bodyPr/>
                    <a:lstStyle/>
                    <a:p>
                      <a:pPr algn="ctr" latinLnBrk="1"/>
                      <a:r>
                        <a:rPr lang="en" dirty="0">
                          <a:effectLst/>
                        </a:rPr>
                        <a:t>a1</a:t>
                      </a:r>
                    </a:p>
                  </a:txBody>
                  <a:tcPr anchor="ctr"/>
                </a:tc>
                <a:tc>
                  <a:txBody>
                    <a:bodyPr/>
                    <a:lstStyle/>
                    <a:p>
                      <a:pPr algn="ctr" latinLnBrk="1"/>
                      <a:r>
                        <a:rPr lang="en" dirty="0" err="1">
                          <a:effectLst/>
                        </a:rPr>
                        <a:t>bigint</a:t>
                      </a:r>
                      <a:endParaRPr lang="en" dirty="0">
                        <a:effectLst/>
                      </a:endParaRPr>
                    </a:p>
                  </a:txBody>
                  <a:tcPr anchor="ctr"/>
                </a:tc>
                <a:tc>
                  <a:txBody>
                    <a:bodyPr/>
                    <a:lstStyle/>
                    <a:p>
                      <a:pPr algn="ctr" latinLnBrk="1"/>
                      <a:r>
                        <a:rPr lang="en-US" altLang="zh-Hans" dirty="0">
                          <a:effectLst/>
                        </a:rPr>
                        <a:t>ID</a:t>
                      </a:r>
                      <a:endParaRPr lang="en" dirty="0">
                        <a:effectLst/>
                      </a:endParaRPr>
                    </a:p>
                  </a:txBody>
                  <a:tcPr anchor="ctr"/>
                </a:tc>
                <a:extLst>
                  <a:ext uri="{0D108BD9-81ED-4DB2-BD59-A6C34878D82A}">
                    <a16:rowId xmlns:a16="http://schemas.microsoft.com/office/drawing/2014/main" xmlns="" val="485197807"/>
                  </a:ext>
                </a:extLst>
              </a:tr>
              <a:tr h="598050">
                <a:tc>
                  <a:txBody>
                    <a:bodyPr/>
                    <a:lstStyle/>
                    <a:p>
                      <a:pPr algn="ctr" latinLnBrk="1"/>
                      <a:r>
                        <a:rPr lang="en">
                          <a:effectLst/>
                        </a:rPr>
                        <a:t>a2</a:t>
                      </a:r>
                    </a:p>
                  </a:txBody>
                  <a:tcPr anchor="ctr"/>
                </a:tc>
                <a:tc>
                  <a:txBody>
                    <a:bodyPr/>
                    <a:lstStyle/>
                    <a:p>
                      <a:pPr algn="ctr" latinLnBrk="1"/>
                      <a:r>
                        <a:rPr lang="en">
                          <a:effectLst/>
                        </a:rPr>
                        <a:t>string</a:t>
                      </a:r>
                    </a:p>
                  </a:txBody>
                  <a:tcPr anchor="ctr"/>
                </a:tc>
                <a:tc>
                  <a:txBody>
                    <a:bodyPr/>
                    <a:lstStyle/>
                    <a:p>
                      <a:pPr algn="ctr" latinLnBrk="1"/>
                      <a:r>
                        <a:rPr lang="en-US" altLang="zh-Hans" dirty="0">
                          <a:effectLst/>
                        </a:rPr>
                        <a:t>Mouse</a:t>
                      </a:r>
                      <a:r>
                        <a:rPr lang="zh-Hans" altLang="en-US" dirty="0">
                          <a:effectLst/>
                        </a:rPr>
                        <a:t> </a:t>
                      </a:r>
                      <a:r>
                        <a:rPr lang="en-US" altLang="zh-Hans" dirty="0">
                          <a:effectLst/>
                        </a:rPr>
                        <a:t>trails </a:t>
                      </a:r>
                      <a:r>
                        <a:rPr lang="en-US" altLang="zh-CN" dirty="0">
                          <a:effectLst/>
                        </a:rPr>
                        <a:t>(</a:t>
                      </a:r>
                      <a:r>
                        <a:rPr lang="en" dirty="0">
                          <a:effectLst/>
                        </a:rPr>
                        <a:t>x,</a:t>
                      </a:r>
                      <a:r>
                        <a:rPr lang="zh-Hans" altLang="en-US" dirty="0">
                          <a:effectLst/>
                        </a:rPr>
                        <a:t> </a:t>
                      </a:r>
                      <a:r>
                        <a:rPr lang="en" dirty="0">
                          <a:effectLst/>
                        </a:rPr>
                        <a:t>y,</a:t>
                      </a:r>
                      <a:r>
                        <a:rPr lang="zh-Hans" altLang="en-US" dirty="0">
                          <a:effectLst/>
                        </a:rPr>
                        <a:t> </a:t>
                      </a:r>
                      <a:r>
                        <a:rPr lang="en" dirty="0">
                          <a:effectLst/>
                        </a:rPr>
                        <a:t>t)</a:t>
                      </a:r>
                    </a:p>
                  </a:txBody>
                  <a:tcPr anchor="ctr"/>
                </a:tc>
                <a:extLst>
                  <a:ext uri="{0D108BD9-81ED-4DB2-BD59-A6C34878D82A}">
                    <a16:rowId xmlns:a16="http://schemas.microsoft.com/office/drawing/2014/main" xmlns="" val="189419017"/>
                  </a:ext>
                </a:extLst>
              </a:tr>
              <a:tr h="598050">
                <a:tc>
                  <a:txBody>
                    <a:bodyPr/>
                    <a:lstStyle/>
                    <a:p>
                      <a:pPr algn="ctr" latinLnBrk="1"/>
                      <a:r>
                        <a:rPr lang="en">
                          <a:effectLst/>
                        </a:rPr>
                        <a:t>a3</a:t>
                      </a:r>
                    </a:p>
                  </a:txBody>
                  <a:tcPr anchor="ctr"/>
                </a:tc>
                <a:tc>
                  <a:txBody>
                    <a:bodyPr/>
                    <a:lstStyle/>
                    <a:p>
                      <a:pPr algn="ctr" latinLnBrk="1"/>
                      <a:r>
                        <a:rPr lang="en" dirty="0">
                          <a:effectLst/>
                        </a:rPr>
                        <a:t>string</a:t>
                      </a:r>
                    </a:p>
                  </a:txBody>
                  <a:tcPr anchor="ctr"/>
                </a:tc>
                <a:tc>
                  <a:txBody>
                    <a:bodyPr/>
                    <a:lstStyle/>
                    <a:p>
                      <a:pPr algn="ctr" latinLnBrk="1"/>
                      <a:r>
                        <a:rPr lang="en-US" altLang="zh-CN" dirty="0">
                          <a:effectLst/>
                        </a:rPr>
                        <a:t>Target (</a:t>
                      </a:r>
                      <a:r>
                        <a:rPr lang="en" dirty="0">
                          <a:effectLst/>
                        </a:rPr>
                        <a:t>x,</a:t>
                      </a:r>
                      <a:r>
                        <a:rPr lang="zh-Hans" altLang="en-US" dirty="0">
                          <a:effectLst/>
                        </a:rPr>
                        <a:t> </a:t>
                      </a:r>
                      <a:r>
                        <a:rPr lang="en" dirty="0">
                          <a:effectLst/>
                        </a:rPr>
                        <a:t>y)</a:t>
                      </a:r>
                    </a:p>
                  </a:txBody>
                  <a:tcPr anchor="ctr"/>
                </a:tc>
                <a:extLst>
                  <a:ext uri="{0D108BD9-81ED-4DB2-BD59-A6C34878D82A}">
                    <a16:rowId xmlns:a16="http://schemas.microsoft.com/office/drawing/2014/main" xmlns="" val="1249152188"/>
                  </a:ext>
                </a:extLst>
              </a:tr>
              <a:tr h="598050">
                <a:tc>
                  <a:txBody>
                    <a:bodyPr/>
                    <a:lstStyle/>
                    <a:p>
                      <a:pPr algn="ctr" latinLnBrk="1"/>
                      <a:r>
                        <a:rPr lang="en" dirty="0">
                          <a:effectLst/>
                        </a:rPr>
                        <a:t>label</a:t>
                      </a:r>
                    </a:p>
                  </a:txBody>
                  <a:tcPr anchor="ctr"/>
                </a:tc>
                <a:tc>
                  <a:txBody>
                    <a:bodyPr/>
                    <a:lstStyle/>
                    <a:p>
                      <a:pPr algn="ctr" latinLnBrk="1"/>
                      <a:r>
                        <a:rPr lang="en">
                          <a:effectLst/>
                        </a:rPr>
                        <a:t>string</a:t>
                      </a:r>
                    </a:p>
                  </a:txBody>
                  <a:tcPr anchor="ctr"/>
                </a:tc>
                <a:tc>
                  <a:txBody>
                    <a:bodyPr/>
                    <a:lstStyle/>
                    <a:p>
                      <a:pPr algn="ctr" latinLnBrk="1"/>
                      <a:r>
                        <a:rPr lang="en-US" altLang="zh-CN" dirty="0">
                          <a:effectLst/>
                        </a:rPr>
                        <a:t>1-normal, 0-machine</a:t>
                      </a:r>
                      <a:endParaRPr lang="zh-CN" altLang="en-US" dirty="0">
                        <a:effectLst/>
                      </a:endParaRPr>
                    </a:p>
                  </a:txBody>
                  <a:tcPr anchor="ctr"/>
                </a:tc>
                <a:extLst>
                  <a:ext uri="{0D108BD9-81ED-4DB2-BD59-A6C34878D82A}">
                    <a16:rowId xmlns:a16="http://schemas.microsoft.com/office/drawing/2014/main" xmlns="" val="314230311"/>
                  </a:ext>
                </a:extLst>
              </a:tr>
            </a:tbl>
          </a:graphicData>
        </a:graphic>
      </p:graphicFrame>
      <p:sp>
        <p:nvSpPr>
          <p:cNvPr id="4" name="标题 3">
            <a:extLst>
              <a:ext uri="{FF2B5EF4-FFF2-40B4-BE49-F238E27FC236}">
                <a16:creationId xmlns:a16="http://schemas.microsoft.com/office/drawing/2014/main" xmlns="" id="{E83C53EF-250F-6249-BAF2-FE807591C286}"/>
              </a:ext>
            </a:extLst>
          </p:cNvPr>
          <p:cNvSpPr>
            <a:spLocks noGrp="1"/>
          </p:cNvSpPr>
          <p:nvPr>
            <p:ph type="title"/>
          </p:nvPr>
        </p:nvSpPr>
        <p:spPr/>
        <p:txBody>
          <a:bodyPr/>
          <a:lstStyle/>
          <a:p>
            <a:r>
              <a:rPr kumimoji="1" lang="en-US" altLang="zh-CN" dirty="0"/>
              <a:t>Data</a:t>
            </a:r>
            <a:r>
              <a:rPr kumimoji="1" lang="zh-Hans" altLang="en-US" dirty="0"/>
              <a:t> </a:t>
            </a:r>
            <a:r>
              <a:rPr kumimoji="1" lang="en-US" altLang="zh-Hans" dirty="0"/>
              <a:t>set</a:t>
            </a:r>
            <a:endParaRPr kumimoji="1" lang="zh-CN" altLang="en-US" dirty="0"/>
          </a:p>
        </p:txBody>
      </p:sp>
    </p:spTree>
    <p:extLst>
      <p:ext uri="{BB962C8B-B14F-4D97-AF65-F5344CB8AC3E}">
        <p14:creationId xmlns:p14="http://schemas.microsoft.com/office/powerpoint/2010/main" val="7101006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lang="zh-CN" altLang="en-US"/>
          </a:p>
        </p:txBody>
      </p:sp>
      <p:sp>
        <p:nvSpPr>
          <p:cNvPr id="3" name="内容占位符 2"/>
          <p:cNvSpPr>
            <a:spLocks noGrp="1"/>
          </p:cNvSpPr>
          <p:nvPr>
            <p:ph sz="quarter" idx="11"/>
          </p:nvPr>
        </p:nvSpPr>
        <p:spPr>
          <a:xfrm>
            <a:off x="4024314" y="1717675"/>
            <a:ext cx="4032250" cy="4826248"/>
          </a:xfrm>
        </p:spPr>
        <p:txBody>
          <a:bodyPr/>
          <a:lstStyle/>
          <a:p>
            <a:endParaRPr lang="zh-CN" altLang="en-US"/>
          </a:p>
        </p:txBody>
      </p:sp>
      <p:sp>
        <p:nvSpPr>
          <p:cNvPr id="4" name="标题 3"/>
          <p:cNvSpPr>
            <a:spLocks noGrp="1"/>
          </p:cNvSpPr>
          <p:nvPr>
            <p:ph type="title"/>
          </p:nvPr>
        </p:nvSpPr>
        <p:spPr/>
        <p:txBody>
          <a:bodyPr/>
          <a:lstStyle/>
          <a:p>
            <a:r>
              <a:rPr lang="en-US" altLang="zh-CN" dirty="0" smtClean="0"/>
              <a:t>Ideas</a:t>
            </a:r>
            <a:endParaRPr lang="zh-CN" altLang="en-US" dirty="0"/>
          </a:p>
        </p:txBody>
      </p:sp>
      <p:pic>
        <p:nvPicPr>
          <p:cNvPr id="5" name="图片 4"/>
          <p:cNvPicPr>
            <a:picLocks noChangeAspect="1"/>
          </p:cNvPicPr>
          <p:nvPr/>
        </p:nvPicPr>
        <p:blipFill>
          <a:blip r:embed="rId3"/>
          <a:stretch>
            <a:fillRect/>
          </a:stretch>
        </p:blipFill>
        <p:spPr>
          <a:xfrm>
            <a:off x="427502" y="1727800"/>
            <a:ext cx="3965741" cy="2477259"/>
          </a:xfrm>
          <a:prstGeom prst="rect">
            <a:avLst/>
          </a:prstGeom>
        </p:spPr>
      </p:pic>
      <p:pic>
        <p:nvPicPr>
          <p:cNvPr id="6" name="图片 5"/>
          <p:cNvPicPr>
            <a:picLocks noChangeAspect="1"/>
          </p:cNvPicPr>
          <p:nvPr/>
        </p:nvPicPr>
        <p:blipFill>
          <a:blip r:embed="rId4"/>
          <a:stretch>
            <a:fillRect/>
          </a:stretch>
        </p:blipFill>
        <p:spPr>
          <a:xfrm>
            <a:off x="4641819" y="1727800"/>
            <a:ext cx="4151344" cy="2456908"/>
          </a:xfrm>
          <a:prstGeom prst="rect">
            <a:avLst/>
          </a:prstGeom>
        </p:spPr>
      </p:pic>
      <p:pic>
        <p:nvPicPr>
          <p:cNvPr id="7" name="图片 6"/>
          <p:cNvPicPr>
            <a:picLocks noChangeAspect="1"/>
          </p:cNvPicPr>
          <p:nvPr/>
        </p:nvPicPr>
        <p:blipFill>
          <a:blip r:embed="rId5"/>
          <a:stretch>
            <a:fillRect/>
          </a:stretch>
        </p:blipFill>
        <p:spPr>
          <a:xfrm>
            <a:off x="428879" y="4253073"/>
            <a:ext cx="3965740" cy="2265450"/>
          </a:xfrm>
          <a:prstGeom prst="rect">
            <a:avLst/>
          </a:prstGeom>
        </p:spPr>
      </p:pic>
      <p:pic>
        <p:nvPicPr>
          <p:cNvPr id="8" name="图片 7"/>
          <p:cNvPicPr>
            <a:picLocks noChangeAspect="1"/>
          </p:cNvPicPr>
          <p:nvPr/>
        </p:nvPicPr>
        <p:blipFill>
          <a:blip r:embed="rId6"/>
          <a:stretch>
            <a:fillRect/>
          </a:stretch>
        </p:blipFill>
        <p:spPr>
          <a:xfrm>
            <a:off x="4667219" y="4227417"/>
            <a:ext cx="4151344" cy="2316761"/>
          </a:xfrm>
          <a:prstGeom prst="rect">
            <a:avLst/>
          </a:prstGeom>
        </p:spPr>
      </p:pic>
      <p:sp>
        <p:nvSpPr>
          <p:cNvPr id="9" name="文本框 8"/>
          <p:cNvSpPr txBox="1"/>
          <p:nvPr/>
        </p:nvSpPr>
        <p:spPr>
          <a:xfrm>
            <a:off x="2153652" y="6449593"/>
            <a:ext cx="5148848" cy="369332"/>
          </a:xfrm>
          <a:prstGeom prst="rect">
            <a:avLst/>
          </a:prstGeom>
          <a:noFill/>
        </p:spPr>
        <p:txBody>
          <a:bodyPr wrap="square" rtlCol="0">
            <a:spAutoFit/>
          </a:bodyPr>
          <a:lstStyle/>
          <a:p>
            <a:r>
              <a:rPr lang="en-US" altLang="zh-CN" dirty="0" smtClean="0"/>
              <a:t>How machine and human move across the screen</a:t>
            </a:r>
            <a:endParaRPr lang="zh-CN" altLang="en-US" dirty="0"/>
          </a:p>
        </p:txBody>
      </p:sp>
    </p:spTree>
    <p:extLst>
      <p:ext uri="{BB962C8B-B14F-4D97-AF65-F5344CB8AC3E}">
        <p14:creationId xmlns:p14="http://schemas.microsoft.com/office/powerpoint/2010/main" val="11490236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lang="zh-CN" altLang="en-US"/>
          </a:p>
        </p:txBody>
      </p:sp>
      <p:sp>
        <p:nvSpPr>
          <p:cNvPr id="3" name="内容占位符 2"/>
          <p:cNvSpPr>
            <a:spLocks noGrp="1"/>
          </p:cNvSpPr>
          <p:nvPr>
            <p:ph sz="quarter" idx="11"/>
          </p:nvPr>
        </p:nvSpPr>
        <p:spPr>
          <a:xfrm>
            <a:off x="4024314" y="1717675"/>
            <a:ext cx="4032250" cy="4826248"/>
          </a:xfrm>
        </p:spPr>
        <p:txBody>
          <a:bodyPr/>
          <a:lstStyle/>
          <a:p>
            <a:endParaRPr lang="zh-CN" altLang="en-US"/>
          </a:p>
        </p:txBody>
      </p:sp>
      <p:sp>
        <p:nvSpPr>
          <p:cNvPr id="4" name="标题 3"/>
          <p:cNvSpPr>
            <a:spLocks noGrp="1"/>
          </p:cNvSpPr>
          <p:nvPr>
            <p:ph type="title"/>
          </p:nvPr>
        </p:nvSpPr>
        <p:spPr/>
        <p:txBody>
          <a:bodyPr/>
          <a:lstStyle/>
          <a:p>
            <a:r>
              <a:rPr lang="en-US" altLang="zh-CN" dirty="0" smtClean="0"/>
              <a:t>Ideas</a:t>
            </a:r>
            <a:endParaRPr lang="zh-CN" altLang="en-US" dirty="0"/>
          </a:p>
        </p:txBody>
      </p:sp>
      <p:pic>
        <p:nvPicPr>
          <p:cNvPr id="10" name="图片 9"/>
          <p:cNvPicPr>
            <a:picLocks noChangeAspect="1"/>
          </p:cNvPicPr>
          <p:nvPr/>
        </p:nvPicPr>
        <p:blipFill>
          <a:blip r:embed="rId3"/>
          <a:stretch>
            <a:fillRect/>
          </a:stretch>
        </p:blipFill>
        <p:spPr>
          <a:xfrm>
            <a:off x="185024" y="1677482"/>
            <a:ext cx="4186740" cy="2446066"/>
          </a:xfrm>
          <a:prstGeom prst="rect">
            <a:avLst/>
          </a:prstGeom>
        </p:spPr>
      </p:pic>
      <p:pic>
        <p:nvPicPr>
          <p:cNvPr id="11" name="图片 10"/>
          <p:cNvPicPr>
            <a:picLocks noChangeAspect="1"/>
          </p:cNvPicPr>
          <p:nvPr/>
        </p:nvPicPr>
        <p:blipFill>
          <a:blip r:embed="rId4"/>
          <a:stretch>
            <a:fillRect/>
          </a:stretch>
        </p:blipFill>
        <p:spPr>
          <a:xfrm>
            <a:off x="4449134" y="1717674"/>
            <a:ext cx="4218427" cy="2446067"/>
          </a:xfrm>
          <a:prstGeom prst="rect">
            <a:avLst/>
          </a:prstGeom>
        </p:spPr>
      </p:pic>
      <p:pic>
        <p:nvPicPr>
          <p:cNvPr id="12" name="图片 11"/>
          <p:cNvPicPr>
            <a:picLocks noChangeAspect="1"/>
          </p:cNvPicPr>
          <p:nvPr/>
        </p:nvPicPr>
        <p:blipFill>
          <a:blip r:embed="rId5"/>
          <a:stretch>
            <a:fillRect/>
          </a:stretch>
        </p:blipFill>
        <p:spPr>
          <a:xfrm>
            <a:off x="185024" y="4163741"/>
            <a:ext cx="4186740" cy="2230037"/>
          </a:xfrm>
          <a:prstGeom prst="rect">
            <a:avLst/>
          </a:prstGeom>
        </p:spPr>
      </p:pic>
      <p:pic>
        <p:nvPicPr>
          <p:cNvPr id="13" name="图片 12"/>
          <p:cNvPicPr>
            <a:picLocks noChangeAspect="1"/>
          </p:cNvPicPr>
          <p:nvPr/>
        </p:nvPicPr>
        <p:blipFill>
          <a:blip r:embed="rId6"/>
          <a:stretch>
            <a:fillRect/>
          </a:stretch>
        </p:blipFill>
        <p:spPr>
          <a:xfrm>
            <a:off x="4449134" y="4203934"/>
            <a:ext cx="4218427" cy="2211400"/>
          </a:xfrm>
          <a:prstGeom prst="rect">
            <a:avLst/>
          </a:prstGeom>
        </p:spPr>
      </p:pic>
      <p:sp>
        <p:nvSpPr>
          <p:cNvPr id="14" name="文本框 13"/>
          <p:cNvSpPr txBox="1"/>
          <p:nvPr/>
        </p:nvSpPr>
        <p:spPr>
          <a:xfrm>
            <a:off x="1974394" y="6419552"/>
            <a:ext cx="5823406" cy="369332"/>
          </a:xfrm>
          <a:prstGeom prst="rect">
            <a:avLst/>
          </a:prstGeom>
          <a:noFill/>
        </p:spPr>
        <p:txBody>
          <a:bodyPr wrap="square" rtlCol="0">
            <a:spAutoFit/>
          </a:bodyPr>
          <a:lstStyle/>
          <a:p>
            <a:r>
              <a:rPr lang="en-US" altLang="zh-CN" dirty="0" smtClean="0"/>
              <a:t>How machine and human behave in the y-axis over time </a:t>
            </a:r>
            <a:endParaRPr lang="zh-CN" altLang="en-US" dirty="0"/>
          </a:p>
        </p:txBody>
      </p:sp>
    </p:spTree>
    <p:extLst>
      <p:ext uri="{BB962C8B-B14F-4D97-AF65-F5344CB8AC3E}">
        <p14:creationId xmlns:p14="http://schemas.microsoft.com/office/powerpoint/2010/main" val="29552873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262394" y="1717675"/>
            <a:ext cx="7192506" cy="4826248"/>
          </a:xfrm>
        </p:spPr>
        <p:txBody>
          <a:bodyPr/>
          <a:lstStyle/>
          <a:p>
            <a:pPr marL="0" indent="0">
              <a:buNone/>
            </a:pPr>
            <a:r>
              <a:rPr lang="en-US" altLang="zh-CN" sz="2800" dirty="0" smtClean="0">
                <a:solidFill>
                  <a:schemeClr val="accent6">
                    <a:lumMod val="60000"/>
                    <a:lumOff val="40000"/>
                  </a:schemeClr>
                </a:solidFill>
              </a:rPr>
              <a:t>Feather engineering</a:t>
            </a:r>
          </a:p>
          <a:p>
            <a:r>
              <a:rPr lang="en-US" altLang="zh-CN" sz="2400" dirty="0"/>
              <a:t> </a:t>
            </a:r>
            <a:r>
              <a:rPr lang="en-US" altLang="zh-CN" sz="2400" dirty="0" smtClean="0"/>
              <a:t>velocity</a:t>
            </a:r>
          </a:p>
          <a:p>
            <a:r>
              <a:rPr lang="en-US" altLang="zh-CN" sz="2400" dirty="0"/>
              <a:t> </a:t>
            </a:r>
            <a:r>
              <a:rPr lang="en-US" altLang="zh-CN" sz="2400" dirty="0"/>
              <a:t>derivative </a:t>
            </a:r>
            <a:r>
              <a:rPr lang="en-US" altLang="zh-CN" sz="2400" dirty="0" smtClean="0"/>
              <a:t>of velocity</a:t>
            </a:r>
          </a:p>
          <a:p>
            <a:r>
              <a:rPr lang="en-US" altLang="zh-CN" sz="2400" dirty="0"/>
              <a:t> Statistical </a:t>
            </a:r>
            <a:r>
              <a:rPr lang="en-US" altLang="zh-CN" sz="2400" dirty="0" smtClean="0"/>
              <a:t>characteristics of velocity</a:t>
            </a:r>
          </a:p>
          <a:p>
            <a:r>
              <a:rPr lang="en-US" altLang="zh-CN" sz="2400" dirty="0"/>
              <a:t> </a:t>
            </a:r>
            <a:r>
              <a:rPr lang="en-US" altLang="zh-CN" sz="2400" dirty="0" smtClean="0"/>
              <a:t>Shape </a:t>
            </a:r>
            <a:r>
              <a:rPr lang="en-US" altLang="zh-CN" sz="2400" dirty="0"/>
              <a:t>of moving </a:t>
            </a:r>
            <a:r>
              <a:rPr lang="en-US" altLang="zh-CN" sz="2400" dirty="0" smtClean="0"/>
              <a:t>trajectory</a:t>
            </a:r>
          </a:p>
          <a:p>
            <a:r>
              <a:rPr lang="en-US" altLang="zh-CN" sz="2400" dirty="0"/>
              <a:t> </a:t>
            </a:r>
            <a:r>
              <a:rPr lang="en-US" altLang="zh-CN" sz="2400" dirty="0" smtClean="0"/>
              <a:t>… … </a:t>
            </a:r>
            <a:endParaRPr lang="zh-CN" altLang="en-US" sz="2400" dirty="0"/>
          </a:p>
        </p:txBody>
      </p:sp>
      <p:sp>
        <p:nvSpPr>
          <p:cNvPr id="4" name="标题 3"/>
          <p:cNvSpPr>
            <a:spLocks noGrp="1"/>
          </p:cNvSpPr>
          <p:nvPr>
            <p:ph type="title"/>
          </p:nvPr>
        </p:nvSpPr>
        <p:spPr/>
        <p:txBody>
          <a:bodyPr/>
          <a:lstStyle/>
          <a:p>
            <a:r>
              <a:rPr lang="en-US" altLang="zh-CN" dirty="0" smtClean="0"/>
              <a:t>Ideas</a:t>
            </a:r>
            <a:endParaRPr lang="zh-CN" altLang="en-US" dirty="0"/>
          </a:p>
        </p:txBody>
      </p:sp>
    </p:spTree>
    <p:extLst>
      <p:ext uri="{BB962C8B-B14F-4D97-AF65-F5344CB8AC3E}">
        <p14:creationId xmlns:p14="http://schemas.microsoft.com/office/powerpoint/2010/main" val="4204599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smtClean="0"/>
              <a:t> Binary Classification</a:t>
            </a:r>
          </a:p>
          <a:p>
            <a:pPr lvl="1"/>
            <a:r>
              <a:rPr lang="en-US" altLang="zh-CN" dirty="0" smtClean="0"/>
              <a:t>Bayes</a:t>
            </a:r>
          </a:p>
          <a:p>
            <a:pPr lvl="1"/>
            <a:r>
              <a:rPr lang="en-US" altLang="zh-CN" dirty="0" smtClean="0"/>
              <a:t>Logistic Regression</a:t>
            </a:r>
          </a:p>
          <a:p>
            <a:pPr lvl="1"/>
            <a:r>
              <a:rPr lang="en-US" altLang="zh-CN" dirty="0" smtClean="0"/>
              <a:t>Neural Network</a:t>
            </a:r>
          </a:p>
          <a:p>
            <a:r>
              <a:rPr lang="en-US" altLang="zh-CN" dirty="0"/>
              <a:t> </a:t>
            </a:r>
            <a:r>
              <a:rPr lang="en-US" altLang="zh-CN" dirty="0" smtClean="0"/>
              <a:t>Ensemble learning</a:t>
            </a:r>
          </a:p>
          <a:p>
            <a:pPr lvl="1"/>
            <a:r>
              <a:rPr lang="en-US" altLang="zh-CN" dirty="0" err="1" smtClean="0"/>
              <a:t>AdaBoost</a:t>
            </a:r>
            <a:endParaRPr lang="en-US" altLang="zh-CN" dirty="0" smtClean="0"/>
          </a:p>
          <a:p>
            <a:pPr lvl="1"/>
            <a:r>
              <a:rPr lang="en-US" altLang="zh-CN" dirty="0" err="1" smtClean="0"/>
              <a:t>XgBoost</a:t>
            </a:r>
            <a:endParaRPr lang="en-US" altLang="zh-CN" dirty="0" smtClean="0"/>
          </a:p>
          <a:p>
            <a:pPr lvl="1"/>
            <a:r>
              <a:rPr lang="en-US" altLang="zh-CN" dirty="0" smtClean="0"/>
              <a:t>Bagging</a:t>
            </a:r>
            <a:endParaRPr lang="zh-CN" altLang="en-US" dirty="0"/>
          </a:p>
        </p:txBody>
      </p:sp>
      <p:sp>
        <p:nvSpPr>
          <p:cNvPr id="4" name="标题 3"/>
          <p:cNvSpPr>
            <a:spLocks noGrp="1"/>
          </p:cNvSpPr>
          <p:nvPr>
            <p:ph type="title"/>
          </p:nvPr>
        </p:nvSpPr>
        <p:spPr/>
        <p:txBody>
          <a:bodyPr/>
          <a:lstStyle/>
          <a:p>
            <a:r>
              <a:rPr lang="en-US" altLang="zh-CN" dirty="0" smtClean="0"/>
              <a:t>Machine Learning</a:t>
            </a:r>
            <a:endParaRPr lang="zh-CN" altLang="en-US" dirty="0"/>
          </a:p>
        </p:txBody>
      </p:sp>
    </p:spTree>
    <p:extLst>
      <p:ext uri="{BB962C8B-B14F-4D97-AF65-F5344CB8AC3E}">
        <p14:creationId xmlns:p14="http://schemas.microsoft.com/office/powerpoint/2010/main" val="1327260535"/>
      </p:ext>
    </p:extLst>
  </p:cSld>
  <p:clrMapOvr>
    <a:masterClrMapping/>
  </p:clrMapOvr>
</p:sld>
</file>

<file path=ppt/theme/theme1.xml><?xml version="1.0" encoding="utf-8"?>
<a:theme xmlns:a="http://schemas.openxmlformats.org/drawingml/2006/main" name="SJTU红">
  <a:themeElements>
    <a:clrScheme name="VI统一色">
      <a:dk1>
        <a:srgbClr val="000000"/>
      </a:dk1>
      <a:lt1>
        <a:srgbClr val="FFFFFF"/>
      </a:lt1>
      <a:dk2>
        <a:srgbClr val="BD9F68"/>
      </a:dk2>
      <a:lt2>
        <a:srgbClr val="B5B5B6"/>
      </a:lt2>
      <a:accent1>
        <a:srgbClr val="C8161E"/>
      </a:accent1>
      <a:accent2>
        <a:srgbClr val="F08300"/>
      </a:accent2>
      <a:accent3>
        <a:srgbClr val="FDD000"/>
      </a:accent3>
      <a:accent4>
        <a:srgbClr val="338D27"/>
      </a:accent4>
      <a:accent5>
        <a:srgbClr val="0086D1"/>
      </a:accent5>
      <a:accent6>
        <a:srgbClr val="004098"/>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JTU红" id="{3662B35A-734C-5F45-B903-DBE43FC28490}" vid="{3735DBA7-A008-6D4E-9882-B1E2801D107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SJTU红</Template>
  <TotalTime>101</TotalTime>
  <Words>478</Words>
  <Application>Microsoft Office PowerPoint</Application>
  <PresentationFormat>全屏显示(4:3)</PresentationFormat>
  <Paragraphs>69</Paragraphs>
  <Slides>7</Slides>
  <Notes>5</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7</vt:i4>
      </vt:variant>
    </vt:vector>
  </HeadingPairs>
  <TitlesOfParts>
    <vt:vector size="13" baseType="lpstr">
      <vt:lpstr>等线</vt:lpstr>
      <vt:lpstr>等线 Light</vt:lpstr>
      <vt:lpstr>微软雅黑</vt:lpstr>
      <vt:lpstr>Arial</vt:lpstr>
      <vt:lpstr>Calibri</vt:lpstr>
      <vt:lpstr>SJTU红</vt:lpstr>
      <vt:lpstr>CAPTCHA based on mouse trails</vt:lpstr>
      <vt:lpstr>Background--CAPTCHA</vt:lpstr>
      <vt:lpstr>Data set</vt:lpstr>
      <vt:lpstr>Ideas</vt:lpstr>
      <vt:lpstr>Ideas</vt:lpstr>
      <vt:lpstr>Ideas</vt:lpstr>
      <vt:lpstr>Machine Learning</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CAPTCHA based on mouse trails</dc:title>
  <dc:creator>Microsoft Office 用户</dc:creator>
  <cp:lastModifiedBy>杨岚青</cp:lastModifiedBy>
  <cp:revision>24</cp:revision>
  <dcterms:created xsi:type="dcterms:W3CDTF">2018-03-16T04:05:20Z</dcterms:created>
  <dcterms:modified xsi:type="dcterms:W3CDTF">2018-03-16T06:42:28Z</dcterms:modified>
</cp:coreProperties>
</file>